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56" r:id="rId2"/>
    <p:sldId id="261" r:id="rId3"/>
    <p:sldId id="267" r:id="rId4"/>
    <p:sldId id="269" r:id="rId5"/>
    <p:sldId id="270" r:id="rId6"/>
    <p:sldId id="271" r:id="rId7"/>
    <p:sldId id="274" r:id="rId8"/>
    <p:sldId id="275" r:id="rId9"/>
    <p:sldId id="276" r:id="rId10"/>
    <p:sldId id="277" r:id="rId11"/>
    <p:sldId id="291" r:id="rId12"/>
    <p:sldId id="279" r:id="rId13"/>
    <p:sldId id="280" r:id="rId14"/>
    <p:sldId id="281" r:id="rId15"/>
    <p:sldId id="282" r:id="rId16"/>
    <p:sldId id="283" r:id="rId17"/>
    <p:sldId id="292" r:id="rId18"/>
    <p:sldId id="284" r:id="rId19"/>
    <p:sldId id="285" r:id="rId20"/>
    <p:sldId id="286" r:id="rId21"/>
    <p:sldId id="295" r:id="rId22"/>
    <p:sldId id="289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DFD66-4D39-42B6-A208-4F0D36FD1144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81AD0-5769-47AE-A861-7436D14A9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99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81AD0-5769-47AE-A861-7436D14A92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715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81AD0-5769-47AE-A861-7436D14A929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215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rmaharashtra.gov.in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429000"/>
            <a:ext cx="8991600" cy="29718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दुय्यम</a:t>
            </a:r>
            <a:r>
              <a:rPr lang="en-US" sz="36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निबंधक</a:t>
            </a:r>
            <a:r>
              <a:rPr lang="en-US" sz="36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श्रेणी-1, </a:t>
            </a:r>
            <a:r>
              <a:rPr lang="en-US" sz="3600" b="1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कराड</a:t>
            </a:r>
            <a:r>
              <a:rPr lang="en-US" sz="36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क्र</a:t>
            </a:r>
            <a:r>
              <a:rPr lang="en-US" sz="36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2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ता</a:t>
            </a:r>
            <a:r>
              <a:rPr lang="en-US" sz="36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en-US" sz="3600" b="1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कराड</a:t>
            </a:r>
            <a:r>
              <a:rPr lang="en-US" sz="36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जि</a:t>
            </a:r>
            <a:r>
              <a:rPr lang="en-US" sz="36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en-US" sz="3600" b="1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सातारा</a:t>
            </a:r>
            <a:r>
              <a:rPr lang="en-US" sz="36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100 </a:t>
            </a:r>
            <a:r>
              <a:rPr lang="en-US" sz="3600" b="1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दिवसांची</a:t>
            </a:r>
            <a:r>
              <a:rPr lang="en-US" sz="36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कार्यालयीन</a:t>
            </a:r>
            <a:r>
              <a:rPr lang="en-US" sz="36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सुधारणा</a:t>
            </a:r>
            <a:r>
              <a:rPr lang="en-US" sz="36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विशेष</a:t>
            </a:r>
            <a:r>
              <a:rPr lang="en-US" sz="36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मोहिम</a:t>
            </a:r>
            <a:endParaRPr lang="en-US" sz="3600" b="1" dirty="0" smtClean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600" b="1" dirty="0" smtClean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4800" b="1" u="sng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अंतिम</a:t>
            </a:r>
            <a:r>
              <a:rPr lang="en-US" sz="4800" b="1" u="sng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800" b="1" u="sng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मुल्यमापन</a:t>
            </a:r>
            <a:r>
              <a:rPr lang="en-US" sz="4800" b="1" u="sng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800" b="1" u="sng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कार्यपध्दती</a:t>
            </a:r>
            <a:endParaRPr lang="en-US" sz="3600" u="sng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981200"/>
          </a:xfrm>
        </p:spPr>
        <p:txBody>
          <a:bodyPr/>
          <a:lstStyle/>
          <a:p>
            <a:r>
              <a:rPr lang="en-US" dirty="0" err="1" smtClean="0"/>
              <a:t>महाराष्ट्र</a:t>
            </a:r>
            <a:r>
              <a:rPr lang="en-US" dirty="0" smtClean="0"/>
              <a:t> </a:t>
            </a:r>
            <a:r>
              <a:rPr lang="en-US" dirty="0" err="1" smtClean="0"/>
              <a:t>शासन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नोंदणी</a:t>
            </a:r>
            <a:r>
              <a:rPr lang="en-US" dirty="0" smtClean="0"/>
              <a:t> व </a:t>
            </a:r>
            <a:r>
              <a:rPr lang="en-US" dirty="0" err="1" smtClean="0"/>
              <a:t>मुद्रांक</a:t>
            </a:r>
            <a:r>
              <a:rPr lang="en-US" dirty="0" smtClean="0"/>
              <a:t> </a:t>
            </a:r>
            <a:r>
              <a:rPr lang="en-US" dirty="0" err="1" smtClean="0"/>
              <a:t>विभाग</a:t>
            </a:r>
            <a:endParaRPr lang="en-US" dirty="0"/>
          </a:p>
        </p:txBody>
      </p:sp>
      <p:pic>
        <p:nvPicPr>
          <p:cNvPr id="4" name="Picture 3" descr="C:\Documents and Settings\Admin\My Documents\Downloads\IMG-20230725-WA0018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1752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0" y="1752600"/>
          <a:ext cx="1219200" cy="1122363"/>
        </p:xfrm>
        <a:graphic>
          <a:graphicData uri="http://schemas.openxmlformats.org/presentationml/2006/ole">
            <p:oleObj spid="_x0000_s1036" r:id="rId6" imgW="1914286" imgH="2085714" progId="">
              <p:embed/>
            </p:oleObj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3555"/>
            <a:ext cx="838200" cy="115689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990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स्वच्छता</a:t>
            </a:r>
            <a:endParaRPr lang="en-US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343400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buNone/>
            </a:pP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स्वच्छ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नीटनेटकी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/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प्रसन्न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ठेवण्यासाठी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कार्यालयीन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स्वच्छता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स्वच्छतागृहाची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नियमित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स्वच्छता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तसेच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कार्यालयाच्या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आजुबाजुच्या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परिसराची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स्वच्छता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याबाबत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आवश्यक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कार्यवाही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नियमित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करण्यात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येत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sz="2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533400"/>
            <a:ext cx="3124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r-IN" dirty="0" smtClean="0"/>
              <a:t>पूर्वीची स्थिती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533400"/>
            <a:ext cx="373379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r-IN" dirty="0" smtClean="0"/>
              <a:t>सुशोभीकरणानंतरची स्थिती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33400" y="1143000"/>
            <a:ext cx="3810000" cy="5334000"/>
            <a:chOff x="76200" y="1143000"/>
            <a:chExt cx="4953000" cy="4191000"/>
          </a:xfrm>
        </p:grpSpPr>
        <p:pic>
          <p:nvPicPr>
            <p:cNvPr id="7" name="Picture 6" descr="WhatsApp Image 2025-04-24 at 4.15.06 PM.jpeg"/>
            <p:cNvPicPr>
              <a:picLocks noChangeAspect="1"/>
            </p:cNvPicPr>
            <p:nvPr/>
          </p:nvPicPr>
          <p:blipFill>
            <a:blip r:embed="rId2" cstate="print">
              <a:lum bright="20000"/>
            </a:blip>
            <a:stretch>
              <a:fillRect/>
            </a:stretch>
          </p:blipFill>
          <p:spPr>
            <a:xfrm>
              <a:off x="2209800" y="1162050"/>
              <a:ext cx="2819400" cy="2114550"/>
            </a:xfrm>
            <a:prstGeom prst="rect">
              <a:avLst/>
            </a:prstGeom>
            <a:ln w="254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9" name="Picture 8" descr="WhatsApp Image 2025-04-24 at 4.15.07 PM.jpeg"/>
            <p:cNvPicPr>
              <a:picLocks noChangeAspect="1"/>
            </p:cNvPicPr>
            <p:nvPr/>
          </p:nvPicPr>
          <p:blipFill>
            <a:blip r:embed="rId3" cstate="print">
              <a:lum bright="20000"/>
            </a:blip>
            <a:stretch>
              <a:fillRect/>
            </a:stretch>
          </p:blipFill>
          <p:spPr>
            <a:xfrm>
              <a:off x="2133600" y="3200400"/>
              <a:ext cx="2844800" cy="2133600"/>
            </a:xfrm>
            <a:prstGeom prst="rect">
              <a:avLst/>
            </a:prstGeom>
            <a:ln w="254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0" name="Picture 9" descr="WhatsApp Image 2025-04-24 at 4.15.08 PM.jpeg"/>
            <p:cNvPicPr>
              <a:picLocks noChangeAspect="1"/>
            </p:cNvPicPr>
            <p:nvPr/>
          </p:nvPicPr>
          <p:blipFill>
            <a:blip r:embed="rId4">
              <a:lum bright="20000"/>
            </a:blip>
            <a:stretch>
              <a:fillRect/>
            </a:stretch>
          </p:blipFill>
          <p:spPr>
            <a:xfrm>
              <a:off x="76200" y="1143000"/>
              <a:ext cx="2209800" cy="4191000"/>
            </a:xfrm>
            <a:prstGeom prst="rect">
              <a:avLst/>
            </a:prstGeom>
            <a:ln w="254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4876800" y="1143000"/>
            <a:ext cx="3886200" cy="5313698"/>
            <a:chOff x="4267200" y="1143000"/>
            <a:chExt cx="4495800" cy="5313698"/>
          </a:xfrm>
        </p:grpSpPr>
        <p:pic>
          <p:nvPicPr>
            <p:cNvPr id="18" name="Picture 17" descr="WhatsApp Image 2025-04-24 at 4.14.57 PM.jpe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7200" y="4267200"/>
              <a:ext cx="4495800" cy="2189498"/>
            </a:xfrm>
            <a:prstGeom prst="rect">
              <a:avLst/>
            </a:prstGeom>
            <a:ln w="254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9" name="Picture 18" descr="WhatsApp Image 2025-04-24 at 4.14.58 PM.jpe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00800" y="1143000"/>
              <a:ext cx="2362200" cy="3124200"/>
            </a:xfrm>
            <a:prstGeom prst="rect">
              <a:avLst/>
            </a:prstGeom>
            <a:ln w="254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0" name="Picture 19" descr="WhatsApp Image 2025-04-24 at 4.15.02 PM (1).jpe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67200" y="1143000"/>
              <a:ext cx="2133600" cy="3124200"/>
            </a:xfrm>
            <a:prstGeom prst="rect">
              <a:avLst/>
            </a:prstGeom>
            <a:ln w="254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191000" cy="609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अभिलेख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निंदणीकरण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वर्गीकरण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endParaRPr lang="en-US" sz="2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334000"/>
          </a:xfrm>
        </p:spPr>
        <p:txBody>
          <a:bodyPr>
            <a:noAutofit/>
          </a:bodyPr>
          <a:lstStyle/>
          <a:p>
            <a:pPr marL="514350" indent="-514350" algn="just">
              <a:buFontTx/>
              <a:buChar char="-"/>
            </a:pP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कार्यालयातील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सर्व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अभिलेख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सहा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गठ्ठे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पध्दतीने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वर्गीकृत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करून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रचनाबध्द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करण्यात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आले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आहेत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514350" indent="-514350" algn="just">
              <a:buFontTx/>
              <a:buChar char="-"/>
            </a:pP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ii.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मुदतबाह्य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अभिलेख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नष्ट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करणे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</a:p>
          <a:p>
            <a:pPr marL="514350" indent="-514350" algn="just">
              <a:buNone/>
            </a:pP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सदर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तक्त्यातील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मुदतबाह्य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अभिलेख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नष्ट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करण्यात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आले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आहेत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sz="2400" b="1" dirty="0" smtClean="0">
                <a:latin typeface="Algerian" pitchFamily="82" charset="0"/>
              </a:rPr>
              <a:t>    </a:t>
            </a:r>
            <a:endParaRPr lang="en-US" sz="1800" b="1" dirty="0" smtClean="0">
              <a:latin typeface="Algerian" pitchFamily="8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971801"/>
          <a:ext cx="8610600" cy="3352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933"/>
                <a:gridCol w="2312106"/>
                <a:gridCol w="956733"/>
                <a:gridCol w="1514828"/>
              </a:tblGrid>
              <a:tr h="38317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अभिलेख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वर्ष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खंड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पाने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8317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मासिक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विवरणपत्रके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2001-2019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3600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831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MIS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विवरणपत्रके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2001-2019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4000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8317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जि.प.विवरणपत्रके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2001-2019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3700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8317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वार्षिक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प्रशासन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अहवाल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2001-2019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500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तात्काळ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तपासणी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विवरणपत्रके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2001-2019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1600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8317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मासिक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सभा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विवरणपत्रके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2001-2019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3200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8317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एकूण</a:t>
                      </a:r>
                      <a:endParaRPr lang="en-US" b="1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120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16600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24050"/>
            <a:ext cx="3867150" cy="3867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990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iv.जड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वस्तु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संग्रह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नोंदवही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अदयावतीकरण</a:t>
            </a:r>
            <a:endParaRPr lang="en-US" sz="3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382000" cy="2667000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buNone/>
            </a:pP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कार्यालयातील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जड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वस्तु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संग्रहाबाबत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प्राप्त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झालेले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सर्व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जड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वस्तु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बाबत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नोंदवहीमध्ये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नोंदीचे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अदयावतीकरण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केलेले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तसेच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सदर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वस्तुंच्या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याद्या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तयार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केलेल्या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आहेत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hi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i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1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56893"/>
            <a:ext cx="6134430" cy="5481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990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</a:t>
            </a:r>
            <a:r>
              <a:rPr lang="en-US" sz="6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तक्रार</a:t>
            </a:r>
            <a:r>
              <a:rPr lang="en-US" sz="6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निवारण</a:t>
            </a:r>
            <a:endParaRPr lang="en-US" sz="6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648200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b="1" u="sng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सर्व</a:t>
            </a:r>
            <a:r>
              <a:rPr lang="en-US" sz="2200" b="1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u="sng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पोर्टलवरील</a:t>
            </a:r>
            <a:r>
              <a:rPr lang="en-US" sz="2200" b="1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u="sng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तक्रारी</a:t>
            </a:r>
            <a:r>
              <a:rPr lang="en-US" sz="2200" b="1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ZERO </a:t>
            </a:r>
            <a:r>
              <a:rPr lang="en-US" sz="2200" b="1" u="sng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करणे</a:t>
            </a:r>
            <a:r>
              <a:rPr lang="en-US" sz="2200" b="1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कार्यालयाकडील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आपले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सरकार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CRM व PG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पोर्टलवरील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सर्व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तक्रारी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विहीत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कालमर्यादेत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निकाली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काढण्यात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आलेल्या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marL="514350" indent="-514350">
              <a:lnSpc>
                <a:spcPct val="150000"/>
              </a:lnSpc>
              <a:buAutoNum type="romanUcPeriod"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PG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पोर्टल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निरंक</a:t>
            </a:r>
            <a:endParaRPr lang="en-US" sz="22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lnSpc>
                <a:spcPct val="150000"/>
              </a:lnSpc>
              <a:buAutoNum type="romanUcPeriod"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CRM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पोर्टल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निरंक</a:t>
            </a:r>
            <a:endParaRPr lang="en-US" sz="22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lnSpc>
                <a:spcPct val="150000"/>
              </a:lnSpc>
              <a:buAutoNum type="romanUcPeriod"/>
            </a:pP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आपले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सरकार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पोर्टल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निरंक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b="1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RTI / </a:t>
            </a:r>
            <a:r>
              <a:rPr lang="en-US" sz="2200" b="1" u="sng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अपील</a:t>
            </a:r>
            <a:r>
              <a:rPr lang="en-US" sz="2200" b="1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u="sng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प्रकरणे</a:t>
            </a:r>
            <a:r>
              <a:rPr lang="en-US" sz="2200" b="1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u="sng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कार्यवाही</a:t>
            </a:r>
            <a:r>
              <a:rPr lang="en-US" sz="2200" b="1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माहिती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अधिकार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कायद्यांतर्गत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सर्व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अर्ज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विहीत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मुदतीत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निकाली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काढण्यात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आलेले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sz="18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56893"/>
            <a:ext cx="6134430" cy="5481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4(इ) </a:t>
            </a:r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अभ्यागत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भेटीचे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नियोजन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भेटीच्या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वेळांबाबत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प्रसिध्दी</a:t>
            </a:r>
            <a:endParaRPr lang="en-US" sz="28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648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निरंक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None/>
            </a:pPr>
            <a:endParaRPr lang="en-US" sz="1800" b="1" dirty="0" smtClean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200000"/>
              </a:lnSpc>
              <a:buNone/>
            </a:pP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4(ई)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लोकशाही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दिनाचे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आयोजन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त्यामधील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तक्रारींचे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निराकरण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जानेवारी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2025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ते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एप्रील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2025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कालावधीत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लोकशाही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दिनामध्ये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कार्यालयामध्ये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कोणतीही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तक्रार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प्राप्त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नाही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56893"/>
            <a:ext cx="6134430" cy="54818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724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कार्यालयामध्ये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खालीलप्रमाणे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नागरिकांसाठी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सुविधा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उपलब्ध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करून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देण्यात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आलेल्या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marL="514350" indent="-514350" algn="just">
              <a:lnSpc>
                <a:spcPct val="150000"/>
              </a:lnSpc>
              <a:buAutoNum type="romanUcPeriod"/>
            </a:pP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सुसज्ज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बैठक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व्यवस्था</a:t>
            </a:r>
            <a:endParaRPr lang="en-US" sz="22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just">
              <a:lnSpc>
                <a:spcPct val="150000"/>
              </a:lnSpc>
              <a:buAutoNum type="romanUcPeriod"/>
            </a:pP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पिण्याचे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पाणी</a:t>
            </a:r>
            <a:endParaRPr lang="en-US" sz="22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just">
              <a:lnSpc>
                <a:spcPct val="150000"/>
              </a:lnSpc>
              <a:buAutoNum type="romanUcPeriod"/>
            </a:pP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स्वच्छ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प्रसाधनगृह</a:t>
            </a:r>
            <a:endParaRPr lang="en-US" sz="22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just">
              <a:lnSpc>
                <a:spcPct val="150000"/>
              </a:lnSpc>
              <a:buAutoNum type="romanUcPeriod"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अभ्यागत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कक्ष</a:t>
            </a:r>
            <a:endParaRPr lang="en-US" sz="22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just">
              <a:lnSpc>
                <a:spcPct val="150000"/>
              </a:lnSpc>
              <a:buAutoNum type="romanUcPeriod"/>
            </a:pP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दिव्यांगांसाठी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व्हीलचेअर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रॅम्पची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व्यवस्था</a:t>
            </a:r>
            <a:endParaRPr lang="en-US" sz="22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just">
              <a:lnSpc>
                <a:spcPct val="150000"/>
              </a:lnSpc>
              <a:buAutoNum type="romanUcPeriod"/>
            </a:pP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जेष्ठ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नागरीक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दिव्यांग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सैनिक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यांच्या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दस्त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नोंदणीस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प्रथम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प्राधान्य</a:t>
            </a:r>
            <a:endParaRPr lang="en-US" sz="22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5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</a:t>
            </a:r>
            <a:r>
              <a:rPr lang="en-US" sz="54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कार्यालयीन</a:t>
            </a:r>
            <a:r>
              <a:rPr lang="en-US" sz="5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4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सोई-सुविधा</a:t>
            </a:r>
            <a:r>
              <a:rPr lang="en-US" sz="5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endParaRPr lang="en-US" sz="5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sApp Image 2025-04-24 at 4.15.03 PM.jpeg"/>
          <p:cNvPicPr>
            <a:picLocks noChangeAspect="1"/>
          </p:cNvPicPr>
          <p:nvPr/>
        </p:nvPicPr>
        <p:blipFill>
          <a:blip r:embed="rId2">
            <a:lum bright="10000"/>
          </a:blip>
          <a:srcRect t="7778" b="20000"/>
          <a:stretch>
            <a:fillRect/>
          </a:stretch>
        </p:blipFill>
        <p:spPr>
          <a:xfrm>
            <a:off x="4572000" y="228600"/>
            <a:ext cx="3169476" cy="4343400"/>
          </a:xfrm>
          <a:prstGeom prst="rect">
            <a:avLst/>
          </a:prstGeom>
          <a:ln w="254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WhatsApp Image 2025-04-24 at 4.15.03 PM (1).jpeg"/>
          <p:cNvPicPr>
            <a:picLocks noChangeAspect="1"/>
          </p:cNvPicPr>
          <p:nvPr/>
        </p:nvPicPr>
        <p:blipFill>
          <a:blip r:embed="rId3">
            <a:lum bright="10000"/>
          </a:blip>
          <a:srcRect t="3333"/>
          <a:stretch>
            <a:fillRect/>
          </a:stretch>
        </p:blipFill>
        <p:spPr>
          <a:xfrm>
            <a:off x="1371600" y="228600"/>
            <a:ext cx="3156796" cy="4343400"/>
          </a:xfrm>
          <a:prstGeom prst="rect">
            <a:avLst/>
          </a:prstGeom>
          <a:ln w="254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WhatsApp Image 2025-04-24 at 4.14.57 PM.jpeg"/>
          <p:cNvPicPr>
            <a:picLocks noChangeAspect="1"/>
          </p:cNvPicPr>
          <p:nvPr/>
        </p:nvPicPr>
        <p:blipFill>
          <a:blip r:embed="rId4">
            <a:lum bright="10000"/>
          </a:blip>
          <a:stretch>
            <a:fillRect/>
          </a:stretch>
        </p:blipFill>
        <p:spPr>
          <a:xfrm>
            <a:off x="2438400" y="4495800"/>
            <a:ext cx="3794913" cy="2133600"/>
          </a:xfrm>
          <a:prstGeom prst="rect">
            <a:avLst/>
          </a:prstGeom>
          <a:ln w="254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24050"/>
            <a:ext cx="3867150" cy="3867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066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4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 </a:t>
            </a:r>
            <a:r>
              <a:rPr lang="en-US" sz="4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कामकाजात</a:t>
            </a:r>
            <a:r>
              <a:rPr lang="en-US" sz="4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सुधारणा</a:t>
            </a:r>
            <a:endParaRPr lang="en-US" sz="48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229600" cy="2895600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ई.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ऑफिस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प्रणाली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</a:p>
          <a:p>
            <a:pPr marL="514350" indent="-514350" algn="just">
              <a:lnSpc>
                <a:spcPct val="150000"/>
              </a:lnSpc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कार्यालयाच्या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कार्यालयीन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कामकाजाकरीता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ई-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ऑफिस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प्रणालीचा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नियमित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वापर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सुरू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असून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दस्त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नोंदणी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स्कॅनिंग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ई-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सर्च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ई-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मुल्यांकन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ई-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पेमेंट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ई-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फायलिंग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ई-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रजिस्ट्रेशन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इत्यादी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ऑनलाईन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सुविधा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कार्यन्वित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असून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त्याद्वारे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कार्यालयाचे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कामकाज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चालू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pic>
        <p:nvPicPr>
          <p:cNvPr id="5" name="Picture 4" descr="WhatsApp Image 2025-04-24 at 4.15.04 PM.jpeg"/>
          <p:cNvPicPr>
            <a:picLocks noChangeAspect="1"/>
          </p:cNvPicPr>
          <p:nvPr/>
        </p:nvPicPr>
        <p:blipFill>
          <a:blip r:embed="rId4">
            <a:lum bright="20000"/>
          </a:blip>
          <a:stretch>
            <a:fillRect/>
          </a:stretch>
        </p:blipFill>
        <p:spPr>
          <a:xfrm>
            <a:off x="2438400" y="4343400"/>
            <a:ext cx="4114800" cy="2313449"/>
          </a:xfrm>
          <a:prstGeom prst="rect">
            <a:avLst/>
          </a:prstGeom>
          <a:ln w="254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24050"/>
            <a:ext cx="3867150" cy="3867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066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5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7. </a:t>
            </a: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4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क्षेत्रीय</a:t>
            </a:r>
            <a:r>
              <a:rPr lang="en-US" sz="5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4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कार्यालयांना</a:t>
            </a:r>
            <a:r>
              <a:rPr lang="en-US" sz="5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4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भेटी</a:t>
            </a:r>
            <a:r>
              <a:rPr lang="en-US" sz="5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endParaRPr lang="en-US" sz="54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305800" cy="495300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विशेष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मोहिमेंअतर्गत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सह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जिल्हा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निबंधक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वर्ग-1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तथा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मुद्रांक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जिल्हाधिकारी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सातारा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वेळोवेळी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भेटी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देऊन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कार्यालयाचा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कामकाज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आढावा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घेत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आहेत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विभागामार्फत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कार्यालयाला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47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कोटी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इष्टांक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वसुलीचे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उद्दिष्ठ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देण्यात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आलेले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त्यानुसार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100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दिवसांच्या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कृती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आराखडयातील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7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कलमी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कार्यक्रमांतर्गत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सह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जिल्हा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निबंधक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वर्ग-1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तथा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मुद्रांक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जिल्हाधिकारी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सातारा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हे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भेटी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देऊन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इष्टांकपुर्ती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करण्याकरीता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कामकाजाचा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आढावा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घेवून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मार्गदर्शन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करत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आहेत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त्यानुसार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कार्यालयाला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देण्यात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आलेला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इष्टांक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मार्च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अखेर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36.97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कोटी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(78.67%)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शासनजमा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करण्यात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आला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56893"/>
            <a:ext cx="6134430" cy="54818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06752"/>
            <a:ext cx="7772400" cy="4953000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just"/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नोंदणी व मुद्रांक विभाग हा जनतेस नोंदणी अधिनियमानुसार, दस्त नोंद‌णीची सेवा देणारा तसेच मुद्रांक अधिनियमाची अंमलबजावणी कुरुन महसूल संकलन करणारा विभाग आहे. दस्त नोंदणीची सेवा व महसूल संक</a:t>
            </a:r>
            <a:r>
              <a:rPr lang="en-US" sz="20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लन</a:t>
            </a:r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या दोन्ही क्षेत्रांमध्ये सर्वोत्कृष्ट कामगिरी करणारा विभाग अशी या विभागाची जनमानसात ओळख आहे.</a:t>
            </a:r>
          </a:p>
          <a:p>
            <a:pPr algn="just"/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जनतेशी संबंधीत सर्व कामकाज विहित पध्दतीने, विहित मार्गाने, निश्चित कालमर्यादेत व पारदर्शकरित्या पार पाडण्यासाठी अद्यावत तंत्रज्ञानाचा प्रभावी वापर करण्यामध्ये हा विभाग अग्रेसर आहे.</a:t>
            </a:r>
          </a:p>
          <a:p>
            <a:pPr algn="just"/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नोंदणी व मुद्रांक विभागामार्फत खालीलप्रमाणे सेवा देण्याची बांधिलकी सूचित करण्यात आलेली आहे.</a:t>
            </a:r>
          </a:p>
          <a:p>
            <a:pPr algn="just"/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सुलभ व तत्पर लोकसेवा.</a:t>
            </a:r>
          </a:p>
          <a:p>
            <a:pPr algn="just"/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ठराविक कालमर्यादेत कार्यपुर्ती.</a:t>
            </a:r>
          </a:p>
          <a:p>
            <a:pPr algn="just"/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पारदर्शक कार्यप्रणाली.</a:t>
            </a:r>
          </a:p>
          <a:p>
            <a:pPr algn="just"/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सर्वांना सौजन्याची व समान वागणूक.</a:t>
            </a:r>
            <a:endParaRPr lang="hi-IN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9144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n-US" sz="5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विभागाविषयी</a:t>
            </a:r>
            <a:r>
              <a:rPr lang="en-US" sz="5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थोडक्यात</a:t>
            </a:r>
            <a:endParaRPr lang="en-US" sz="5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24050"/>
            <a:ext cx="3867150" cy="3867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066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8. </a:t>
            </a:r>
            <a:r>
              <a:rPr lang="en-US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आर्थिक</a:t>
            </a:r>
            <a:r>
              <a:rPr lang="en-US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औदयोगिक</a:t>
            </a:r>
            <a:r>
              <a:rPr lang="en-US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गुंतवणुकीस</a:t>
            </a:r>
            <a:r>
              <a:rPr lang="en-US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प्रोत्साहन</a:t>
            </a:r>
            <a:r>
              <a:rPr lang="en-US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686800" cy="289560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200000"/>
              </a:lnSpc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नोंदणी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मुद्रांक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विभागाकडील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सामुहिक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प्रोत्साहन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योजने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अंतर्गत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नवीन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उदयोग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घटकांना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महाराष्ट्र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मुद्रांक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अधिनियम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अंतर्गत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क्र.मुद्रांक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- 2019/अनौ.स.क्र.23/ प्र.क्र.328 /म-1 (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धोरण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दिनांक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- 20/9/2019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अंतर्गत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मुद्रांक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शुल्कात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माफी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देण्यात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आलेली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133600"/>
            <a:ext cx="386715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905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5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5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अधिकारी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कर्मचारी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प्रशिक्षण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सेवाविषयक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बाबी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आणि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कृत्रिम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बुध्दिमत्ता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तंत्रज्ञानाचा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वापर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endParaRPr lang="en-US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057400"/>
            <a:ext cx="8305800" cy="43434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भारत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सरकारद्वारे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-Got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Karmyogi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मोहिमेंअतर्गत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सरकारी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अधिकारी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/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कर्मचारी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यांना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ज्ञान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कौशल्य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कार्यालयीन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कार्यक्षमता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वृध्दिंगत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करण्यासाठी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किमान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5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कोर्सेस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पुर्ण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करण्याचे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आदेश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केलेप्रमाणे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कार्यालयातील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अधिकारी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/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कर्मचारी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यांनी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सदरचे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प्रशिक्षण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यशस्वीरित्या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पुर्ण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केले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24050"/>
            <a:ext cx="3867150" cy="3867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914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ctr"/>
            <a:r>
              <a:rPr lang="en-US" sz="4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 </a:t>
            </a:r>
            <a:r>
              <a:rPr lang="en-US" sz="44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नावीण्यपुर्ण</a:t>
            </a:r>
            <a:r>
              <a:rPr lang="en-US" sz="4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4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उपक्रम</a:t>
            </a:r>
            <a:r>
              <a:rPr lang="en-US" sz="4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endParaRPr lang="en-US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733800"/>
            <a:ext cx="7772400" cy="457200"/>
          </a:xfrm>
        </p:spPr>
        <p:txBody>
          <a:bodyPr>
            <a:noAutofit/>
          </a:bodyPr>
          <a:lstStyle/>
          <a:p>
            <a:pPr marL="457200" indent="-457200" algn="just">
              <a:buNone/>
            </a:pPr>
            <a:r>
              <a:rPr lang="en-US" sz="2200" b="1" dirty="0" smtClean="0">
                <a:latin typeface="Algerian" pitchFamily="82" charset="0"/>
              </a:rPr>
              <a:t>     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733800"/>
            <a:ext cx="7772400" cy="457200"/>
          </a:xfrm>
        </p:spPr>
        <p:txBody>
          <a:bodyPr>
            <a:noAutofit/>
          </a:bodyPr>
          <a:lstStyle/>
          <a:p>
            <a:pPr marL="457200" indent="-457200" algn="just">
              <a:buNone/>
            </a:pPr>
            <a:r>
              <a:rPr lang="en-US" sz="2200" b="1" dirty="0" smtClean="0">
                <a:latin typeface="Algerian" pitchFamily="82" charset="0"/>
              </a:rPr>
              <a:t>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445" b="21555"/>
          <a:stretch/>
        </p:blipFill>
        <p:spPr>
          <a:xfrm>
            <a:off x="1066800" y="1143000"/>
            <a:ext cx="6874934" cy="44196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56893"/>
            <a:ext cx="6134430" cy="54818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56893"/>
            <a:ext cx="8382000" cy="4953000"/>
          </a:xfrm>
        </p:spPr>
        <p:txBody>
          <a:bodyPr>
            <a:noAutofit/>
          </a:bodyPr>
          <a:lstStyle/>
          <a:p>
            <a:pPr algn="just"/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लोकाभिमुख बैठक व्यवस्था</a:t>
            </a:r>
          </a:p>
          <a:p>
            <a:pPr algn="just"/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प्रसन्न कार्यालयीन वातावरण</a:t>
            </a:r>
          </a:p>
          <a:p>
            <a:pPr algn="just"/>
            <a:r>
              <a:rPr lang="hi-IN" sz="2400" b="1" cap="al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ध्येय (व्हिजन) :</a:t>
            </a:r>
          </a:p>
          <a:p>
            <a:pPr marL="0" indent="0" algn="just">
              <a:buNone/>
            </a:pPr>
            <a:r>
              <a:rPr lang="en-US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नोंदणी व मुद्रांक विभाग हा जनतेस नोंदणी अधिनियमानुसार, दस्त नोंदणीची सेवा देणारा तसेच मुद्रांक अधिनियमाची अंमलबजावणी करुन महसूल संकलन करणारा विभाग आहे. दस्त नोंदणीची सेवा व महसूल संकलन या दोन्ही क्षेत्रांमध्ये सर्वोत्कृष्ट कामगिरी करणारा विभाग अशी या विभागाची जनमानसात ओळख निर्माण व्हावी, हे या विभागाचे ध्येय (व्हिजन) आहे.</a:t>
            </a:r>
          </a:p>
          <a:p>
            <a:pPr algn="just"/>
            <a:r>
              <a:rPr lang="hi-IN" sz="2400" b="1" cap="al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लक्ष्य (मिशन) :</a:t>
            </a:r>
          </a:p>
          <a:p>
            <a:pPr marL="0" indent="0" algn="just">
              <a:buNone/>
            </a:pPr>
            <a:r>
              <a:rPr lang="en-US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उपरोक्त ध्येय साध्य करण्याच्या दृष्टीने, जनतेशी संबंधित सर्व कामकाज विहित पध्दतीने, विहित मार्गाने, निश्चित कालमर्यादेत व पारदर्शकरित्या पार पाडणे आणि त्याकरिता कामकाजामध्ये अद्ययावत तंत्रज्ञानाचा प्रभावी वापर करणे हे या विभागाचे लक्ष्य (मिशन) आहे.</a:t>
            </a:r>
            <a:endParaRPr lang="hi-IN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9144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n-US" sz="5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विभागाविषयी</a:t>
            </a:r>
            <a:r>
              <a:rPr lang="en-US" sz="5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थोडक्यात</a:t>
            </a:r>
            <a:endParaRPr lang="en-US" sz="5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3156407"/>
            <a:ext cx="8686800" cy="3581400"/>
          </a:xfrm>
        </p:spPr>
        <p:txBody>
          <a:bodyPr>
            <a:noAutofit/>
          </a:bodyPr>
          <a:lstStyle/>
          <a:p>
            <a:pPr algn="just"/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नोंदणी व मुद्रांक विभागाची </a:t>
            </a:r>
            <a:r>
              <a:rPr lang="en-US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www.igrmaharashtra.gov.in</a:t>
            </a:r>
            <a:r>
              <a:rPr lang="en-US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हि अधिकृत वेबसाईट कार्यरत आहे. सदर वेबसाईट वर विभागाची पूर्ण माहिती अद्यावत केलेली असून विभागाविषयी कायदे, शासन निर्णय, परिपत्रके, अधिसूचना इ. व स्थावर मिळकतीचे बाजारमूल्य दर, मुल्यांकन कार्यपद्धती देखील उपलब्ध आहे. तसेच सदर वेबसाईट वरून विभागाच्या ऑनलाईन सर्विसेस जनतेसाठी उपलब्ध करून देण्यात आलेल्या आहेत.</a:t>
            </a:r>
            <a:endParaRPr lang="en-US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>
                <a:latin typeface="Algerian" pitchFamily="82" charset="0"/>
              </a:rPr>
              <a:t>1. संकेतस्थळ</a:t>
            </a:r>
            <a:br>
              <a:rPr smtClean="0">
                <a:latin typeface="Algerian" pitchFamily="82" charset="0"/>
              </a:rPr>
            </a:br>
            <a:r>
              <a:rPr smtClean="0">
                <a:latin typeface="Algerian" pitchFamily="82" charset="0"/>
              </a:rPr>
              <a:t>(Website)</a:t>
            </a:r>
            <a:endParaRPr lang="en-US" dirty="0">
              <a:latin typeface="Algerian" pitchFamily="82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38200" y="1752600"/>
          <a:ext cx="1219200" cy="1122363"/>
        </p:xfrm>
        <a:graphic>
          <a:graphicData uri="http://schemas.openxmlformats.org/presentationml/2006/ole">
            <p:oleObj spid="_x0000_s2062" r:id="rId4" imgW="1914286" imgH="2085714" progId="">
              <p:embed/>
            </p:oleObj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3555"/>
            <a:ext cx="838200" cy="1156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6250" t="21875" r="17500" b="43750"/>
          <a:stretch/>
        </p:blipFill>
        <p:spPr>
          <a:xfrm>
            <a:off x="2286000" y="4648200"/>
            <a:ext cx="4648200" cy="192944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8588" y="557957"/>
            <a:ext cx="7543800" cy="54102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hi-IN" sz="20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24050"/>
            <a:ext cx="3867150" cy="3867150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45082047"/>
              </p:ext>
            </p:extLst>
          </p:nvPr>
        </p:nvGraphicFramePr>
        <p:xfrm>
          <a:off x="304800" y="609600"/>
          <a:ext cx="8484776" cy="475671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97344"/>
                <a:gridCol w="1797344"/>
                <a:gridCol w="1797344"/>
                <a:gridCol w="3092744"/>
              </a:tblGrid>
              <a:tr h="889842">
                <a:tc>
                  <a:txBody>
                    <a:bodyPr/>
                    <a:lstStyle/>
                    <a:p>
                      <a:pPr algn="ctr"/>
                      <a:r>
                        <a:rPr lang="en-IN" dirty="0" err="1" smtClean="0"/>
                        <a:t>नोंदणी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पीडीई</a:t>
                      </a:r>
                      <a:r>
                        <a:rPr lang="en-IN" dirty="0" smtClean="0"/>
                        <a:t> (</a:t>
                      </a:r>
                      <a:r>
                        <a:rPr lang="en-IN" dirty="0" err="1" smtClean="0"/>
                        <a:t>रजि</a:t>
                      </a:r>
                      <a:r>
                        <a:rPr lang="en-IN" dirty="0" smtClean="0"/>
                        <a:t>)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ई- </a:t>
                      </a:r>
                      <a:r>
                        <a:rPr lang="en-IN" dirty="0" err="1" smtClean="0"/>
                        <a:t>रजिस्ट्रेशन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ई – </a:t>
                      </a:r>
                      <a:r>
                        <a:rPr lang="en-IN" dirty="0" err="1" smtClean="0"/>
                        <a:t>फायलिंग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ई - </a:t>
                      </a:r>
                      <a:r>
                        <a:rPr lang="en-IN" dirty="0" err="1" smtClean="0"/>
                        <a:t>लिव्ह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अँड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लायसन्स</a:t>
                      </a:r>
                      <a:endParaRPr lang="en-IN" dirty="0"/>
                    </a:p>
                  </a:txBody>
                  <a:tcPr/>
                </a:tc>
              </a:tr>
              <a:tr h="6259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विवाह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नोंदणी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मुद्रांक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ई-</a:t>
                      </a:r>
                      <a:r>
                        <a:rPr lang="en-IN" dirty="0" err="1" smtClean="0"/>
                        <a:t>एएसआर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ई-</a:t>
                      </a:r>
                      <a:r>
                        <a:rPr lang="en-IN" dirty="0" err="1" smtClean="0"/>
                        <a:t>मूल्यांकन</a:t>
                      </a:r>
                      <a:endParaRPr lang="en-IN" dirty="0" smtClean="0"/>
                    </a:p>
                  </a:txBody>
                  <a:tcPr/>
                </a:tc>
              </a:tr>
              <a:tr h="10803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मुद्रांक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शुल्क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परिगणक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ई-</a:t>
                      </a:r>
                      <a:r>
                        <a:rPr lang="en-IN" dirty="0" err="1" smtClean="0"/>
                        <a:t>शोध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ई-</a:t>
                      </a:r>
                      <a:r>
                        <a:rPr lang="en-IN" dirty="0" err="1" smtClean="0"/>
                        <a:t>पेमेंट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दस्त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हाताळणी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शुल्क</a:t>
                      </a:r>
                      <a:endParaRPr lang="en-IN" dirty="0" smtClean="0"/>
                    </a:p>
                  </a:txBody>
                  <a:tcPr/>
                </a:tc>
              </a:tr>
              <a:tr h="10803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Pay 2 IGR (ई-</a:t>
                      </a:r>
                      <a:r>
                        <a:rPr lang="en-IN" dirty="0" err="1" smtClean="0"/>
                        <a:t>पेमेंट</a:t>
                      </a:r>
                      <a:r>
                        <a:rPr lang="en-IN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इ – </a:t>
                      </a:r>
                      <a:r>
                        <a:rPr lang="en-IN" dirty="0" err="1" smtClean="0"/>
                        <a:t>फ्रँकिंग</a:t>
                      </a:r>
                      <a:endParaRPr lang="en-IN" dirty="0" smtClean="0"/>
                    </a:p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अभिनिर्णय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मुद्रांक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शुल्क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परतावा</a:t>
                      </a:r>
                      <a:endParaRPr lang="en-IN" dirty="0" smtClean="0"/>
                    </a:p>
                  </a:txBody>
                  <a:tcPr/>
                </a:tc>
              </a:tr>
              <a:tr h="10803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अभिलेख</a:t>
                      </a:r>
                      <a:r>
                        <a:rPr lang="en-IN" dirty="0" smtClean="0"/>
                        <a:t> व </a:t>
                      </a:r>
                      <a:r>
                        <a:rPr lang="en-IN" dirty="0" err="1" smtClean="0"/>
                        <a:t>भरणा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6134430" cy="54818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4953000"/>
          </a:xfrm>
        </p:spPr>
        <p:txBody>
          <a:bodyPr>
            <a:noAutofit/>
          </a:bodyPr>
          <a:lstStyle/>
          <a:p>
            <a:pPr marL="514350" indent="-514350" algn="just">
              <a:buNone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वन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स्टेट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वन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रजिस्ट्रेशन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 </a:t>
            </a:r>
          </a:p>
          <a:p>
            <a:pPr marL="514350" indent="-514350" algn="just">
              <a:buNone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hi-IN" sz="2400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राज्यातील कोणत्याही भागातील नागरिकास राज्यातील कोणत्याही दुय्यम निबंधक कार्यालयात दस्त नोंदणी करता येणार यासाठी आवश्यक कार्यवाही विभागाच्या स्तरावरून सुरु करण्यात आली आहे. त्यानुसार मुंबई शहर व मुंबई उपनगर या जिल्ह्यांमध्ये सदर कार्यप्रणाली कार्यान्वीत करण्यात आलेली असून उर्वरित महाराष्ट्रामध्ये कार्यवाही प्रगतीपथावर आहे.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just">
              <a:buNone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सर्व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प्रकरणे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निकाली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काढणे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</a:p>
          <a:p>
            <a:pPr algn="just">
              <a:buNone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hi-IN" sz="2400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 कार्यालयाकडे दाखल होणारी सर्व प्रकारची प्रकरणे विहित कालमर्यादेत निकाली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hi-IN" sz="2400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काढण्यात येत आहेत.</a:t>
            </a:r>
          </a:p>
          <a:p>
            <a:pPr algn="just">
              <a:buNone/>
            </a:pPr>
            <a:r>
              <a:rPr lang="hi-IN" sz="1800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i-IN" sz="1800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1800" b="1" dirty="0" smtClean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53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सुकर जीवनमान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397000"/>
          <a:ext cx="4572000" cy="43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</a:tblGrid>
              <a:tr h="431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406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397000"/>
          <a:ext cx="457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दस्त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नोंदणी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करणे</a:t>
                      </a:r>
                      <a:r>
                        <a:rPr lang="en-US" baseline="0" dirty="0" smtClean="0"/>
                        <a:t>-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397000"/>
          <a:ext cx="457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39077929"/>
              </p:ext>
            </p:extLst>
          </p:nvPr>
        </p:nvGraphicFramePr>
        <p:xfrm>
          <a:off x="1143000" y="457202"/>
          <a:ext cx="7010400" cy="230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/>
                <a:gridCol w="1549400"/>
                <a:gridCol w="3124200"/>
              </a:tblGrid>
              <a:tr h="326611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1.  </a:t>
                      </a:r>
                      <a:r>
                        <a:rPr lang="en-US" dirty="0" err="1" smtClean="0"/>
                        <a:t>दस्त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नोंदणी</a:t>
                      </a:r>
                      <a:r>
                        <a:rPr lang="en-US" baseline="0" dirty="0" smtClean="0"/>
                        <a:t> -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243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महिना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प्राप्त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दस्त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नोंदणी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करण्यात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आलेले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दस्त</a:t>
                      </a:r>
                      <a:endParaRPr lang="en-US" dirty="0"/>
                    </a:p>
                  </a:txBody>
                  <a:tcPr/>
                </a:tc>
              </a:tr>
              <a:tr h="32661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जानेवारी</a:t>
                      </a:r>
                      <a:r>
                        <a:rPr lang="en-US" dirty="0" smtClean="0"/>
                        <a:t>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635</a:t>
                      </a:r>
                      <a:endParaRPr lang="en-US" dirty="0"/>
                    </a:p>
                  </a:txBody>
                  <a:tcPr/>
                </a:tc>
              </a:tr>
              <a:tr h="32661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फेब्रुवारी</a:t>
                      </a:r>
                      <a:r>
                        <a:rPr lang="en-US" baseline="0" dirty="0" smtClean="0"/>
                        <a:t>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545</a:t>
                      </a:r>
                      <a:endParaRPr lang="en-US" dirty="0"/>
                    </a:p>
                  </a:txBody>
                  <a:tcPr/>
                </a:tc>
              </a:tr>
              <a:tr h="32661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मार्च</a:t>
                      </a:r>
                      <a:r>
                        <a:rPr lang="en-US" baseline="0" dirty="0" smtClean="0"/>
                        <a:t>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706</a:t>
                      </a:r>
                      <a:endParaRPr lang="en-US" dirty="0"/>
                    </a:p>
                  </a:txBody>
                  <a:tcPr/>
                </a:tc>
              </a:tr>
              <a:tr h="32661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एप्रील</a:t>
                      </a:r>
                      <a:r>
                        <a:rPr lang="en-US" dirty="0" smtClean="0"/>
                        <a:t>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6347694"/>
              </p:ext>
            </p:extLst>
          </p:nvPr>
        </p:nvGraphicFramePr>
        <p:xfrm>
          <a:off x="1143000" y="3581399"/>
          <a:ext cx="7162800" cy="2283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600200"/>
                <a:gridCol w="3276600"/>
              </a:tblGrid>
              <a:tr h="259644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1.  </a:t>
                      </a:r>
                      <a:r>
                        <a:rPr lang="en-US" dirty="0" err="1" smtClean="0"/>
                        <a:t>शोध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अर्ज</a:t>
                      </a:r>
                      <a:r>
                        <a:rPr lang="en-US" baseline="0" dirty="0" smtClean="0"/>
                        <a:t> -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महिना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प्राप्त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दस्त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निकाली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अर्ज</a:t>
                      </a:r>
                      <a:endParaRPr lang="en-US" dirty="0"/>
                    </a:p>
                  </a:txBody>
                  <a:tcPr/>
                </a:tc>
              </a:tr>
              <a:tr h="25964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जानेवारी</a:t>
                      </a:r>
                      <a:r>
                        <a:rPr lang="en-US" dirty="0" smtClean="0"/>
                        <a:t>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25964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फेब्रुवारी</a:t>
                      </a:r>
                      <a:r>
                        <a:rPr lang="en-US" baseline="0" dirty="0" smtClean="0"/>
                        <a:t>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25964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मार्च</a:t>
                      </a:r>
                      <a:r>
                        <a:rPr lang="en-US" baseline="0" dirty="0" smtClean="0"/>
                        <a:t>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25964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एप्रील</a:t>
                      </a:r>
                      <a:r>
                        <a:rPr lang="en-US" dirty="0" smtClean="0"/>
                        <a:t>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397000"/>
          <a:ext cx="4572000" cy="43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</a:tblGrid>
              <a:tr h="431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406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397000"/>
          <a:ext cx="457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दस्त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नोंदणी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करणे</a:t>
                      </a:r>
                      <a:r>
                        <a:rPr lang="en-US" baseline="0" dirty="0" smtClean="0"/>
                        <a:t>-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397000"/>
          <a:ext cx="457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0" y="457202"/>
          <a:ext cx="7010400" cy="2634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/>
                <a:gridCol w="1854200"/>
                <a:gridCol w="2819400"/>
              </a:tblGrid>
              <a:tr h="326611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  </a:t>
                      </a:r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नक्कल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अर्ज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534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महिना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प्राप्त</a:t>
                      </a:r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दस्त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नोंदणी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करण्यात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आलेले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दस्त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2661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जानेवारी</a:t>
                      </a:r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2025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29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29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2661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फेब्रुवारी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2025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19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19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2661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मार्च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2025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25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25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2661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एप्रील</a:t>
                      </a:r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2025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43000" y="3581399"/>
          <a:ext cx="7162800" cy="2283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348"/>
                <a:gridCol w="2584226"/>
                <a:gridCol w="2584226"/>
              </a:tblGrid>
              <a:tr h="259644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1.  </a:t>
                      </a:r>
                      <a:r>
                        <a:rPr lang="en-US" dirty="0" err="1" smtClean="0"/>
                        <a:t>सुची</a:t>
                      </a:r>
                      <a:r>
                        <a:rPr lang="en-US" baseline="0" dirty="0" smtClean="0"/>
                        <a:t> 2 </a:t>
                      </a:r>
                      <a:r>
                        <a:rPr lang="en-US" baseline="0" dirty="0" err="1" smtClean="0"/>
                        <a:t>प्रती</a:t>
                      </a:r>
                      <a:r>
                        <a:rPr lang="en-US" baseline="0" dirty="0" smtClean="0"/>
                        <a:t> -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महिना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प्राप्त</a:t>
                      </a:r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दस्त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निकाली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अर्ज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25964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जानेवारी</a:t>
                      </a:r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2025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34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34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25964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फेब्रुवारी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2025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31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31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25964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मार्च</a:t>
                      </a:r>
                      <a:r>
                        <a:rPr lang="en-US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2025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21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21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25964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एप्रील</a:t>
                      </a:r>
                      <a:r>
                        <a:rPr lang="en-US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2025</a:t>
                      </a:r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447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विभागाची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प्रतिमा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सुधारण्यासाठी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mr-IN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आवश्यक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बाबी</a:t>
            </a:r>
            <a:endParaRPr lang="en-US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05000"/>
            <a:ext cx="8610600" cy="4495800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200000"/>
              </a:lnSpc>
              <a:buNone/>
            </a:pP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कार्यालयात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कर्मचा-यांची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वेळेवर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उपस्थिती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कामाचा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विहीत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वेळेत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निपटारा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माहिती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दर्शक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फलक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कार्यालयात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येणा-या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सर्व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पक्षकारांना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सौजन्याची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समान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वागणूक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आणि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योग्य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माहिती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देणे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माध्यमातून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विभागाची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प्रतिमा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जनमाणसात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सुधारण्यासाठी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सर्वतोपरी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प्रयत्न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करण्यात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येत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hi-IN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None/>
            </a:pPr>
            <a:r>
              <a:rPr lang="hi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hi-I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1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422</TotalTime>
  <Words>679</Words>
  <Application>Microsoft Office PowerPoint</Application>
  <PresentationFormat>On-screen Show (4:3)</PresentationFormat>
  <Paragraphs>182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Equity</vt:lpstr>
      <vt:lpstr>महाराष्ट्र शासन नोंदणी व मुद्रांक विभाग</vt:lpstr>
      <vt:lpstr>विभागाविषयी थोडक्यात</vt:lpstr>
      <vt:lpstr>विभागाविषयी थोडक्यात</vt:lpstr>
      <vt:lpstr>1. संकेतस्थळ (Website)</vt:lpstr>
      <vt:lpstr>Slide 5</vt:lpstr>
      <vt:lpstr>Slide 6</vt:lpstr>
      <vt:lpstr>Slide 7</vt:lpstr>
      <vt:lpstr>Slide 8</vt:lpstr>
      <vt:lpstr>2. विभागाची प्रतिमा सुधारण्यासाठी   आवश्यक बाबी</vt:lpstr>
      <vt:lpstr>3. स्वच्छता</vt:lpstr>
      <vt:lpstr>Slide 11</vt:lpstr>
      <vt:lpstr> I. अभिलेख निंदणीकरण व वर्गीकरण  -</vt:lpstr>
      <vt:lpstr>iv.जड वस्तु संग्रह नोंदवही अदयावतीकरण</vt:lpstr>
      <vt:lpstr>4. तक्रार निवारण</vt:lpstr>
      <vt:lpstr>   4(इ) अभ्यागत भेटीचे नियोजन व भेटीच्या वेळांबाबत प्रसिध्दी</vt:lpstr>
      <vt:lpstr>5. कार्यालयीन सोई-सुविधा -</vt:lpstr>
      <vt:lpstr>Slide 17</vt:lpstr>
      <vt:lpstr>              6. कामकाजात सुधारणा</vt:lpstr>
      <vt:lpstr>                 7.  क्षेत्रीय कार्यालयांना भेटी - </vt:lpstr>
      <vt:lpstr>8. आर्थिक व औदयोगिक गुंतवणुकीस प्रोत्साहन </vt:lpstr>
      <vt:lpstr>                   9. अधिकारी कर्मचारी प्रशिक्षण, सेवाविषयक बाबी आणि कृत्रिम बुध्दिमत्ता तंत्रज्ञानाचा वापर - </vt:lpstr>
      <vt:lpstr>10 नावीण्यपुर्ण उपक्रम - 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94</cp:revision>
  <dcterms:created xsi:type="dcterms:W3CDTF">2006-08-16T00:00:00Z</dcterms:created>
  <dcterms:modified xsi:type="dcterms:W3CDTF">2025-04-25T06:24:23Z</dcterms:modified>
</cp:coreProperties>
</file>